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67" r:id="rId7"/>
    <p:sldId id="269" r:id="rId8"/>
    <p:sldId id="270" r:id="rId9"/>
    <p:sldId id="287" r:id="rId10"/>
    <p:sldId id="271" r:id="rId11"/>
    <p:sldId id="272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85D"/>
    <a:srgbClr val="94539C"/>
    <a:srgbClr val="E60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4"/>
    <p:restoredTop sz="94648"/>
  </p:normalViewPr>
  <p:slideViewPr>
    <p:cSldViewPr snapToGrid="0" snapToObjects="1">
      <p:cViewPr varScale="1">
        <p:scale>
          <a:sx n="70" d="100"/>
          <a:sy n="70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00DE-09EE-5C4F-A7FF-B1A29584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90F1E-EE74-9649-97EE-E3F1D5955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28F2-BE3C-AB42-B784-90DA8D91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342C5-83D9-E54A-AF3B-86E18745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F1197-8267-A143-9043-8B8A9F0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C4A3-2AEA-374E-ADFD-FF82E3C0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417C1-5B80-4E4E-9633-4B2436624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8B72C-69D6-6248-A5C3-CBC2768E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CEC20-53FB-964E-B66E-3F6FBFA8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53FC-3E64-3045-933F-921DE845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9093A-5CAD-0F44-96F8-C1642F335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D3D3F-E5BE-F34E-9762-10EB855BD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3D72-9F53-6640-BCAF-AEDDB61C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E8FB-889D-254E-922F-F084D737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21E42-5D51-254F-B482-FEF08F0C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3385-DBF5-904B-9508-B0111012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78F7C-35E9-ED4E-99FC-3ADB0F33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0FA28-78E1-3A43-A02E-2FC9CC7F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8D37-3F80-4C48-9C2B-4765FF7B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E162C-28B1-3847-B9A3-D8E751E6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B86D-A047-FC43-995E-3FB31ECC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90AF2-7D2D-0541-B833-487D3AC55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7182-3452-3646-A510-669AAD58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DBA6A-363A-E247-ACE6-7666788B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4D3A8-FBCF-DA4F-A363-F6CF6D89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1135-C7D9-0C47-83F5-04510E72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35FBA-65A4-784C-94B9-7F8E2B024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87B0-788F-BC43-9A77-41178668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B3480-7F2E-3740-B0D1-68F24958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AA3FB-379E-0143-A353-F73CC2C5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652FF-A174-EF4D-B8F1-F0DD3AA7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9C87-989C-BF41-B97F-C33812ED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E6102-5CCD-4446-BC78-2681C829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04FFC-A387-6546-B32A-CCF2FFD4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E0461-18DC-4C4C-9FFA-099C02D78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D4652-EFDA-D842-A38C-08E4B0477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C3DBA-7841-EC41-AC24-7DB59BFB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18388-2E89-7848-9A45-311E4295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A8D26-44FA-4645-90F0-51875CC7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2565-8E60-2441-80E5-AD8600E5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66721-3D69-4840-9409-9870F721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B5B7A-CC1F-2345-9AC8-09D0A4BC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5FD85-848A-BB46-809A-7A2E2724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53194-C16C-E04D-96D1-61BA4631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5D0F3-9546-CC4C-ABBF-AB493884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F55F2-71F9-9B41-B925-286019D5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AD04-9161-574D-B978-F06C899B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8F373-ECE9-A341-98D2-20908D92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E0324-23F1-434E-8324-E031FC37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E277A-D788-3B4C-AC23-05E76E48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78B05-42B3-554D-B2D3-37BAA788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29D67-2AD6-0E4B-81D2-406B3409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AB07-1AE1-AB4C-ABF9-CE31607F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0B277-5315-1D4A-B40C-E6EDA2EC5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6B4FB-2D0C-F94E-8514-8C1454627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6A7F-2DB0-7B48-AA95-68F61B89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7F5E6-2114-574F-96C6-A3C8B919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E6E1F-AC85-C44F-BC62-A87DC2F5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42D28-A912-7244-A21B-BA911C31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496C-FAD2-A149-A587-F7127404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CDBE1-1E88-2447-B3BE-DDEAE24C3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9508-D487-6542-9DFC-544DB5BEF22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2CC-A878-0A4C-ACDC-22C7B0DBA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BE022-5BDA-1547-B1C5-4CE5799C8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A606-CCDF-BF4B-9CB3-B54069F4C5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80DEE-8D7B-FB5A-9844-1BE369C214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77687" y="63500"/>
            <a:ext cx="4714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213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isurenet/media/3472/health-check-bookle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B48F-74D8-C640-968A-46A453190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DE7C1-5D28-CC42-A4D6-1A382D968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9E404-431C-9A4D-A71C-6BDD087A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64655"/>
            <a:ext cx="12182475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8590D-225B-6448-A75C-610692FB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009" y="262516"/>
            <a:ext cx="8985827" cy="77917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If you are injured by a needle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9009" y="1381792"/>
            <a:ext cx="67252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If a needle punctures the skin:</a:t>
            </a:r>
            <a:br>
              <a:rPr lang="en-GB" sz="2800" b="1" u="sng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endParaRPr lang="en-GB" sz="2800" b="1" u="sng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Immediately encourage bleeding, do not suck blood from the wound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Thoroughly wash with soap and water, do not scrub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Dry and apply a waterproof dressing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Report the incident to your line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Attend A&amp;E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Report the incident on the SHE system</a:t>
            </a:r>
          </a:p>
        </p:txBody>
      </p:sp>
    </p:spTree>
    <p:extLst>
      <p:ext uri="{BB962C8B-B14F-4D97-AF65-F5344CB8AC3E}">
        <p14:creationId xmlns:p14="http://schemas.microsoft.com/office/powerpoint/2010/main" val="110425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9D162F-CE8E-BB4A-B59E-BE881D1A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4D120-E7D4-0440-989B-BB020D1F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24" y="84282"/>
            <a:ext cx="8137958" cy="8289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77"/>
              </a:rPr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6CE0-5BB9-1E4D-95BF-B3D155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985" y="1833418"/>
            <a:ext cx="9292503" cy="44546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Read and refer to our Infection Control in the Workplace H&amp;S Standards and our Sharps Disposal Protocol, both available on the intranet</a:t>
            </a:r>
            <a:b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endParaRPr lang="en-GB" sz="3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If you are likely to come in contact with biological or chemical substances whilst at work which may cause harm to health and/or environment. e.g. blood, bodily fluids or animal waste, please stay for Section 2: Biological Hazards </a:t>
            </a:r>
            <a:endParaRPr lang="en-GB" sz="30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8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56" y="1867476"/>
            <a:ext cx="4974359" cy="4974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D162F-CE8E-BB4A-B59E-BE881D1A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18247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6CE0-5BB9-1E4D-95BF-B3D155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764" y="174697"/>
            <a:ext cx="4812651" cy="887485"/>
          </a:xfrm>
        </p:spPr>
        <p:txBody>
          <a:bodyPr>
            <a:noAutofit/>
          </a:bodyPr>
          <a:lstStyle/>
          <a:p>
            <a:pPr algn="ctr"/>
            <a:r>
              <a:rPr lang="en-GB" sz="3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Any questions?</a:t>
            </a:r>
          </a:p>
          <a:p>
            <a:pPr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28" name="Picture 4" descr="Question answer icon. Interview Question Icon Question answer icon question mark stock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29" y="1470785"/>
            <a:ext cx="4838012" cy="48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0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9D162F-CE8E-BB4A-B59E-BE881D1A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6CE0-5BB9-1E4D-95BF-B3D155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3332" y="2538497"/>
            <a:ext cx="9544833" cy="1781005"/>
          </a:xfrm>
        </p:spPr>
        <p:txBody>
          <a:bodyPr>
            <a:noAutofit/>
          </a:bodyPr>
          <a:lstStyle/>
          <a:p>
            <a:endParaRPr lang="en-GB" sz="30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Section 2: Biological Hazards </a:t>
            </a:r>
          </a:p>
        </p:txBody>
      </p:sp>
    </p:spTree>
    <p:extLst>
      <p:ext uri="{BB962C8B-B14F-4D97-AF65-F5344CB8AC3E}">
        <p14:creationId xmlns:p14="http://schemas.microsoft.com/office/powerpoint/2010/main" val="124178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105" y="139557"/>
            <a:ext cx="10515600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Biohazards – definition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8590D-225B-6448-A75C-610692FB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0105" y="2041150"/>
            <a:ext cx="7715597" cy="327068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Biological or chemical substances which may cause harm to health and/or the environment:</a:t>
            </a:r>
            <a:b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endParaRPr lang="en-GB" sz="3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Blood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Bodily fluids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Animal waste</a:t>
            </a:r>
          </a:p>
          <a:p>
            <a:endParaRPr lang="en-GB" sz="3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3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679" y="318084"/>
            <a:ext cx="8780745" cy="941098"/>
          </a:xfrm>
        </p:spPr>
        <p:txBody>
          <a:bodyPr anchor="t"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Coming into contact with Biohazards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8590D-225B-6448-A75C-610692FB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1962554"/>
            <a:ext cx="10515600" cy="409626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Working with people who may have infections, illnesses </a:t>
            </a:r>
            <a:b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or diseases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Cleaning up bodily fluids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Handling waste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Working where needles may have been discarded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Working with animals, including animal 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Working near water e.g. drains, culverts, rivers</a:t>
            </a:r>
          </a:p>
          <a:p>
            <a:endParaRPr lang="en-GB" sz="3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2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-12526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1" y="139557"/>
            <a:ext cx="6126421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Leptospirosis (BA)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10789" y="1967559"/>
            <a:ext cx="8887691" cy="38906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Also known as Weil’s Disease</a:t>
            </a:r>
            <a:b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35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300" dirty="0">
                <a:solidFill>
                  <a:schemeClr val="tx1"/>
                </a:solidFill>
                <a:latin typeface="Gill Sans MT" panose="020B0502020104020203" pitchFamily="34" charset="0"/>
              </a:rPr>
              <a:t>Waterborne infection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300" dirty="0">
                <a:solidFill>
                  <a:schemeClr val="tx1"/>
                </a:solidFill>
                <a:latin typeface="Gill Sans MT" panose="020B0502020104020203" pitchFamily="34" charset="0"/>
              </a:rPr>
              <a:t>Associated with rats and cattle urine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300" dirty="0">
                <a:solidFill>
                  <a:schemeClr val="tx1"/>
                </a:solidFill>
                <a:latin typeface="Gill Sans MT" panose="020B0502020104020203" pitchFamily="34" charset="0"/>
              </a:rPr>
              <a:t>Enters the body through cuts, scratches and mucous membranes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300" dirty="0">
                <a:solidFill>
                  <a:schemeClr val="tx1"/>
                </a:solidFill>
                <a:latin typeface="Gill Sans MT" panose="020B0502020104020203" pitchFamily="34" charset="0"/>
              </a:rPr>
              <a:t>Causes flu-like symptoms – headache, fever, vomiting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300" dirty="0">
                <a:solidFill>
                  <a:schemeClr val="tx1"/>
                </a:solidFill>
                <a:latin typeface="Gill Sans MT" panose="020B0502020104020203" pitchFamily="34" charset="0"/>
              </a:rPr>
              <a:t>In severe cases can lead to meningitis and kidney failure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70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-12526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1" y="139557"/>
            <a:ext cx="6126421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Psittacosis (BA)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6126" y="2059204"/>
            <a:ext cx="7647132" cy="418365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Also known as </a:t>
            </a:r>
            <a:r>
              <a:rPr lang="en-GB" sz="3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ornithosis</a:t>
            </a: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  <a:b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Associated with birds – dried droppings, respiratory secretions or feather dust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Enters the body through inhalation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Causes flu like symptoms – headache, fever, muscle aches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Can lead to severe pneumonia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34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6628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78" y="0"/>
            <a:ext cx="6126421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Hepatitis B (BBV)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5923" y="1833736"/>
            <a:ext cx="9068608" cy="4366647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Virus that infects the liver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Spreads through blood and body fluids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Symptoms develop 2-3 months after exposure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  <a:latin typeface="Gill Sans MT" panose="020B0502020104020203" pitchFamily="34" charset="0"/>
              </a:rPr>
              <a:t>Flu like symptoms – fever and general aches and pains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  <a:latin typeface="Gill Sans MT" panose="020B0502020104020203" pitchFamily="34" charset="0"/>
              </a:rPr>
              <a:t>Vomiting, diarrhoea, abdominal pain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  <a:latin typeface="Gill Sans MT" panose="020B0502020104020203" pitchFamily="34" charset="0"/>
              </a:rPr>
              <a:t>Jaundice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  <a:latin typeface="Gill Sans MT" panose="020B0502020104020203" pitchFamily="34" charset="0"/>
              </a:rPr>
              <a:t>Can be asymptomatic and clear up without treatment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  <a:latin typeface="Gill Sans MT" panose="020B0502020104020203" pitchFamily="34" charset="0"/>
              </a:rPr>
              <a:t>Emergency treatment can prevent infection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5820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-12526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439" y="134814"/>
            <a:ext cx="6126421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Hepatitis C (BBV)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88060" y="1646529"/>
            <a:ext cx="8486718" cy="48489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Virus that infects the liver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Spread through contact with infected 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If left untreated can cause severe liver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Symptoms often don’t appear until liver has been significantly damaged: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flu-like symptoms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fatigue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gastrointestinal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tx1"/>
                </a:solidFill>
                <a:latin typeface="Gill Sans MT" panose="020B0502020104020203" pitchFamily="34" charset="0"/>
              </a:rPr>
              <a:t>Early treatment can reduce risk, but does not give immunity to future exposure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19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2704E-4D49-2046-92C9-A2056340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E8E34A4-59A3-4A4C-BCAD-756BF99C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75" y="1828800"/>
            <a:ext cx="9532648" cy="16002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ill Sans MT" panose="020B0502020104020203" pitchFamily="34" charset="77"/>
              </a:rPr>
              <a:t>Sharps Awareness &amp; </a:t>
            </a:r>
            <a:br>
              <a:rPr lang="en-US" sz="6000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US" sz="6000" dirty="0">
                <a:solidFill>
                  <a:schemeClr val="bg1"/>
                </a:solidFill>
                <a:latin typeface="Gill Sans MT" panose="020B0502020104020203" pitchFamily="34" charset="77"/>
              </a:rPr>
              <a:t>Biological Hazards </a:t>
            </a:r>
          </a:p>
        </p:txBody>
      </p:sp>
    </p:spTree>
    <p:extLst>
      <p:ext uri="{BB962C8B-B14F-4D97-AF65-F5344CB8AC3E}">
        <p14:creationId xmlns:p14="http://schemas.microsoft.com/office/powerpoint/2010/main" val="397865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-12526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439" y="134814"/>
            <a:ext cx="6126421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Hepatitis D (BBV)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1311" y="1796767"/>
            <a:ext cx="8187460" cy="48489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Only affects people already infected with Hepatitis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Spread through blood-to-blood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Long term infection can increase risk of cirrhosis and liver 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Not common in the 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82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-12526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768" y="147340"/>
            <a:ext cx="8522558" cy="941098"/>
          </a:xfrm>
        </p:spPr>
        <p:txBody>
          <a:bodyPr anchor="t">
            <a:normAutofit/>
          </a:bodyPr>
          <a:lstStyle/>
          <a:p>
            <a:r>
              <a:rPr lang="en-GB" sz="4200" dirty="0">
                <a:solidFill>
                  <a:schemeClr val="bg1"/>
                </a:solidFill>
                <a:latin typeface="Gill Sans MT" panose="020B0502020104020203" pitchFamily="34" charset="77"/>
              </a:rPr>
              <a:t>Human Immunodeficiency Virus (HIV)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5347" y="1796158"/>
            <a:ext cx="10007947" cy="48489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Virus that damages cells in immune system, can lead to AIDS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No cure, but treatment &amp; daily medication can help those infected to live a long, healthy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Flu-like illness for 2 weeks then often no symptoms, but continues to damage immune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Can spread in bodily fluids – not sweat, urine or saliva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Emergency treatment within 24-72 hours can prevent 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5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-12526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803" y="12526"/>
            <a:ext cx="6126421" cy="941098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Transmission routes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5921" y="1796767"/>
            <a:ext cx="10515600" cy="48489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Blood borne viruses can enter the body through: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puncture wounds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mucous membranes (eyes, nose, mouth)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open cuts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broken skin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Must cover any cuts with waterproof plaster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Gill Sans MT" panose="020B0502020104020203" pitchFamily="34" charset="0"/>
              </a:rPr>
              <a:t>Wear PPE to protect mucous membranes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378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56" y="1867476"/>
            <a:ext cx="4974359" cy="4974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D162F-CE8E-BB4A-B59E-BE881D1A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18247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6CE0-5BB9-1E4D-95BF-B3D155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764" y="174697"/>
            <a:ext cx="4812651" cy="887485"/>
          </a:xfrm>
        </p:spPr>
        <p:txBody>
          <a:bodyPr>
            <a:noAutofit/>
          </a:bodyPr>
          <a:lstStyle/>
          <a:p>
            <a:pPr algn="ctr"/>
            <a:r>
              <a:rPr lang="en-GB" sz="3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Any questions?</a:t>
            </a:r>
          </a:p>
          <a:p>
            <a:pPr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28" name="Picture 4" descr="Question answer icon. Interview Question Icon Question answer icon question mark stock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29" y="1470785"/>
            <a:ext cx="4838012" cy="48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9D162F-CE8E-BB4A-B59E-BE881D1A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4D120-E7D4-0440-989B-BB020D1F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42" y="79663"/>
            <a:ext cx="3932237" cy="8289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77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6CE0-5BB9-1E4D-95BF-B3D155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5024" y="1826491"/>
            <a:ext cx="3932237" cy="38115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Housekeeping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Fire alarm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Toilets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First Aid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Phones</a:t>
            </a:r>
          </a:p>
        </p:txBody>
      </p:sp>
    </p:spTree>
    <p:extLst>
      <p:ext uri="{BB962C8B-B14F-4D97-AF65-F5344CB8AC3E}">
        <p14:creationId xmlns:p14="http://schemas.microsoft.com/office/powerpoint/2010/main" val="87593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9D162F-CE8E-BB4A-B59E-BE881D1A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6CE0-5BB9-1E4D-95BF-B3D155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3332" y="2538497"/>
            <a:ext cx="9544833" cy="1781005"/>
          </a:xfrm>
        </p:spPr>
        <p:txBody>
          <a:bodyPr>
            <a:noAutofit/>
          </a:bodyPr>
          <a:lstStyle/>
          <a:p>
            <a:endParaRPr lang="en-GB" sz="30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Section 1: Sharps Awareness</a:t>
            </a:r>
          </a:p>
        </p:txBody>
      </p:sp>
    </p:spTree>
    <p:extLst>
      <p:ext uri="{BB962C8B-B14F-4D97-AF65-F5344CB8AC3E}">
        <p14:creationId xmlns:p14="http://schemas.microsoft.com/office/powerpoint/2010/main" val="360077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105" y="139557"/>
            <a:ext cx="10515600" cy="941098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Sharps – definition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8590D-225B-6448-A75C-610692FB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966336"/>
            <a:ext cx="10515600" cy="327068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Sharps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hypodermic needles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scalpels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stitch cutters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glass ampoules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any other sharp instrument that can puncture the skin</a:t>
            </a:r>
            <a:b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endParaRPr lang="en-GB" sz="3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* Discarded needles are of particular concern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07" y="1659831"/>
            <a:ext cx="2344092" cy="27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8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-64655"/>
            <a:ext cx="12182475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8590D-225B-6448-A75C-610692FB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9627" y="262516"/>
            <a:ext cx="8985827" cy="77917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Discarded needles are of particular concern…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82" y="1573123"/>
            <a:ext cx="2545854" cy="4525963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57" y="1573123"/>
            <a:ext cx="3140612" cy="45259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93017" y="2743692"/>
            <a:ext cx="2752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Never put your hands into an area you cannot see and where there is a possible risk</a:t>
            </a:r>
          </a:p>
        </p:txBody>
      </p:sp>
    </p:spTree>
    <p:extLst>
      <p:ext uri="{BB962C8B-B14F-4D97-AF65-F5344CB8AC3E}">
        <p14:creationId xmlns:p14="http://schemas.microsoft.com/office/powerpoint/2010/main" val="9216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41" y="278103"/>
            <a:ext cx="7213022" cy="941098"/>
          </a:xfrm>
        </p:spPr>
        <p:txBody>
          <a:bodyPr anchor="t"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Where needles may be found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8590D-225B-6448-A75C-610692FB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4625" y="1576604"/>
            <a:ext cx="5442529" cy="370479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Outdoors: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endParaRPr lang="en-GB" sz="28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Public toilets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Parks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Play areas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Bins / refuse sacks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Sewers / gullies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In grass cutting machinery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Shrubs &amp; undergrowth</a:t>
            </a:r>
          </a:p>
          <a:p>
            <a:endParaRPr lang="en-GB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4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9764E-7756-9847-9F12-0BFF4C82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4BAE0D-C494-444D-9E0C-EE1372F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41" y="278103"/>
            <a:ext cx="7213022" cy="941098"/>
          </a:xfrm>
        </p:spPr>
        <p:txBody>
          <a:bodyPr anchor="t"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Where needles may be found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0406" y="1514244"/>
            <a:ext cx="7988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In properties: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</a:br>
            <a:endParaRPr lang="en-GB" sz="28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On top of / in cupboards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Toilet bends, cisterns, pipes and drains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Bins / refuse sacks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On top of doors and 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Behind radiators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In switches, boiler casings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Taped to banisters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In soft furnishings, including sofas</a:t>
            </a:r>
          </a:p>
        </p:txBody>
      </p:sp>
    </p:spTree>
    <p:extLst>
      <p:ext uri="{BB962C8B-B14F-4D97-AF65-F5344CB8AC3E}">
        <p14:creationId xmlns:p14="http://schemas.microsoft.com/office/powerpoint/2010/main" val="172263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8DC5B-7FCD-7CA9-3A58-665BEA9A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88135-73E2-6D15-847D-BD1CD935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6F890E-B257-7255-9D4B-2A0A2B13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40" y="278103"/>
            <a:ext cx="8471939" cy="941098"/>
          </a:xfrm>
        </p:spPr>
        <p:txBody>
          <a:bodyPr anchor="t"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Sharps used during Health Checks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C713F-9E24-7A5E-3E8B-F6F3B8EC84CD}"/>
              </a:ext>
            </a:extLst>
          </p:cNvPr>
          <p:cNvSpPr txBox="1"/>
          <p:nvPr/>
        </p:nvSpPr>
        <p:spPr>
          <a:xfrm>
            <a:off x="1254966" y="2095209"/>
            <a:ext cx="99515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As part of our Community Health Check programme, staff may carry out cholesterol and glucose testing on members of the public.  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This process involves the collection of a blood sample and extreme care must be taken when carrying this out.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Only trained staff should perform this function, and they must refer to the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hlinkClick r:id="rId3"/>
              </a:rPr>
              <a:t>Health Check Handbook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for guidance in advance. </a:t>
            </a:r>
          </a:p>
        </p:txBody>
      </p:sp>
    </p:spTree>
    <p:extLst>
      <p:ext uri="{BB962C8B-B14F-4D97-AF65-F5344CB8AC3E}">
        <p14:creationId xmlns:p14="http://schemas.microsoft.com/office/powerpoint/2010/main" val="77440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71E41-7616-FD42-9EA8-20CB1CA8C72D}" vid="{3EE703E8-1215-2B40-B3B1-E07C05D4F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786</Words>
  <Application>Microsoft Office PowerPoint</Application>
  <PresentationFormat>Widescreen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Gill Sans MT</vt:lpstr>
      <vt:lpstr>Office Theme</vt:lpstr>
      <vt:lpstr>PowerPoint Presentation</vt:lpstr>
      <vt:lpstr>Sharps Awareness &amp;  Biological Hazards </vt:lpstr>
      <vt:lpstr>Welcome</vt:lpstr>
      <vt:lpstr>PowerPoint Presentation</vt:lpstr>
      <vt:lpstr>Sharps – definition </vt:lpstr>
      <vt:lpstr>PowerPoint Presentation</vt:lpstr>
      <vt:lpstr>Where needles may be found</vt:lpstr>
      <vt:lpstr>Where needles may be found</vt:lpstr>
      <vt:lpstr>Sharps used during Health Checks</vt:lpstr>
      <vt:lpstr>PowerPoint Presentation</vt:lpstr>
      <vt:lpstr>Additional information</vt:lpstr>
      <vt:lpstr>PowerPoint Presentation</vt:lpstr>
      <vt:lpstr>PowerPoint Presentation</vt:lpstr>
      <vt:lpstr>Biohazards – definition </vt:lpstr>
      <vt:lpstr>Coming into contact with Biohazards</vt:lpstr>
      <vt:lpstr>Leptospirosis (BA)</vt:lpstr>
      <vt:lpstr>Psittacosis (BA)</vt:lpstr>
      <vt:lpstr>Hepatitis B (BBV)</vt:lpstr>
      <vt:lpstr>Hepatitis C (BBV)</vt:lpstr>
      <vt:lpstr>Hepatitis D (BBV)</vt:lpstr>
      <vt:lpstr>Human Immunodeficiency Virus (HIV) </vt:lpstr>
      <vt:lpstr>Transmission routes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Fitzgerald, Carleen</cp:lastModifiedBy>
  <cp:revision>18</cp:revision>
  <dcterms:created xsi:type="dcterms:W3CDTF">2023-10-10T11:18:15Z</dcterms:created>
  <dcterms:modified xsi:type="dcterms:W3CDTF">2025-09-03T11:54:12Z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a5840d-a49b-46be-b8fd-7cefe9ea2d80_Enabled">
    <vt:lpwstr>true</vt:lpwstr>
  </property>
  <property fmtid="{D5CDD505-2E9C-101B-9397-08002B2CF9AE}" pid="3" name="MSIP_Label_a4a5840d-a49b-46be-b8fd-7cefe9ea2d80_SetDate">
    <vt:lpwstr>2025-07-03T12:32:20Z</vt:lpwstr>
  </property>
  <property fmtid="{D5CDD505-2E9C-101B-9397-08002B2CF9AE}" pid="4" name="MSIP_Label_a4a5840d-a49b-46be-b8fd-7cefe9ea2d80_Method">
    <vt:lpwstr>Standard</vt:lpwstr>
  </property>
  <property fmtid="{D5CDD505-2E9C-101B-9397-08002B2CF9AE}" pid="5" name="MSIP_Label_a4a5840d-a49b-46be-b8fd-7cefe9ea2d80_Name">
    <vt:lpwstr>Official</vt:lpwstr>
  </property>
  <property fmtid="{D5CDD505-2E9C-101B-9397-08002B2CF9AE}" pid="6" name="MSIP_Label_a4a5840d-a49b-46be-b8fd-7cefe9ea2d80_SiteId">
    <vt:lpwstr>55033623-6e77-43db-9999-0c5ebe851a58</vt:lpwstr>
  </property>
  <property fmtid="{D5CDD505-2E9C-101B-9397-08002B2CF9AE}" pid="7" name="MSIP_Label_a4a5840d-a49b-46be-b8fd-7cefe9ea2d80_ActionId">
    <vt:lpwstr>2e07ac7a-a5ec-4d6d-a784-6934d0a5fe17</vt:lpwstr>
  </property>
  <property fmtid="{D5CDD505-2E9C-101B-9397-08002B2CF9AE}" pid="8" name="MSIP_Label_a4a5840d-a49b-46be-b8fd-7cefe9ea2d80_ContentBits">
    <vt:lpwstr>1</vt:lpwstr>
  </property>
  <property fmtid="{D5CDD505-2E9C-101B-9397-08002B2CF9AE}" pid="9" name="MSIP_Label_a4a5840d-a49b-46be-b8fd-7cefe9ea2d80_Tag">
    <vt:lpwstr>10, 3, 0, 1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